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58" r:id="rId4"/>
    <p:sldId id="260" r:id="rId5"/>
    <p:sldId id="270" r:id="rId6"/>
    <p:sldId id="269" r:id="rId7"/>
    <p:sldId id="261" r:id="rId8"/>
    <p:sldId id="262" r:id="rId9"/>
    <p:sldId id="264" r:id="rId10"/>
    <p:sldId id="265" r:id="rId11"/>
    <p:sldId id="263" r:id="rId12"/>
    <p:sldId id="266" r:id="rId13"/>
    <p:sldId id="268"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6C4"/>
    <a:srgbClr val="E6E6E6"/>
    <a:srgbClr val="000000"/>
    <a:srgbClr val="DD0084"/>
    <a:srgbClr val="BF0075"/>
    <a:srgbClr val="D0007E"/>
    <a:srgbClr val="006DAF"/>
    <a:srgbClr val="672D92"/>
    <a:srgbClr val="F99D1C"/>
    <a:srgbClr val="0096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8" autoAdjust="0"/>
    <p:restoredTop sz="96327" autoAdjust="0"/>
  </p:normalViewPr>
  <p:slideViewPr>
    <p:cSldViewPr snapToGrid="0">
      <p:cViewPr varScale="1">
        <p:scale>
          <a:sx n="110" d="100"/>
          <a:sy n="110" d="100"/>
        </p:scale>
        <p:origin x="192" y="56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7" d="100"/>
          <a:sy n="117" d="100"/>
        </p:scale>
        <p:origin x="50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E99C3C-FBF1-4D0E-9734-E6463C10C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3199FC62-EA60-4A4D-B297-CD4AC59EE5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F3D5E-1926-487B-B74E-3339B6B26A62}" type="datetimeFigureOut">
              <a:rPr lang="en-US" smtClean="0">
                <a:latin typeface="Arial" panose="020B0604020202020204" pitchFamily="34" charset="0"/>
              </a:rPr>
              <a:t>5/18/20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F53B924F-3A74-4B50-93C7-F116D99BBF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DF8E4F99-56C7-4677-B8DC-338784DB99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632DF-BF28-4B06-987B-66C740B363B4}" type="slidenum">
              <a:rPr lang="en-US" smtClean="0">
                <a:latin typeface="Arial" panose="020B0604020202020204" pitchFamily="34" charset="0"/>
              </a:rPr>
              <a:t>‹#›</a:t>
            </a:fld>
            <a:endParaRPr lang="en-US" dirty="0">
              <a:latin typeface="Arial" panose="020B0604020202020204" pitchFamily="34" charset="0"/>
            </a:endParaRPr>
          </a:p>
        </p:txBody>
      </p:sp>
      <p:pic>
        <p:nvPicPr>
          <p:cNvPr id="7" name="Graphic 6">
            <a:extLst>
              <a:ext uri="{FF2B5EF4-FFF2-40B4-BE49-F238E27FC236}">
                <a16:creationId xmlns:a16="http://schemas.microsoft.com/office/drawing/2014/main" id="{D1651B16-51B4-4334-8039-478E0373F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408620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99033DE-174E-4DA4-A0EE-38A3135232F7}" type="datetimeFigureOut">
              <a:rPr lang="en-US" smtClean="0"/>
              <a:pPr/>
              <a:t>5/18/20</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9433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C9A9893-9983-4F26-97A3-3B48362D64EE}" type="slidenum">
              <a:rPr lang="en-US" smtClean="0"/>
              <a:pPr/>
              <a:t>‹#›</a:t>
            </a:fld>
            <a:endParaRPr lang="en-US" dirty="0"/>
          </a:p>
        </p:txBody>
      </p:sp>
      <p:pic>
        <p:nvPicPr>
          <p:cNvPr id="9" name="Graphic 8">
            <a:extLst>
              <a:ext uri="{FF2B5EF4-FFF2-40B4-BE49-F238E27FC236}">
                <a16:creationId xmlns:a16="http://schemas.microsoft.com/office/drawing/2014/main" id="{585E2CE6-DDC0-4810-80EE-F902212BE2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193881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721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80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4"/>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6" r:id="rId14"/>
    <p:sldLayoutId id="2147483677" r:id="rId15"/>
    <p:sldLayoutId id="2147483678" r:id="rId16"/>
    <p:sldLayoutId id="2147483679" r:id="rId17"/>
    <p:sldLayoutId id="2147483680" r:id="rId18"/>
    <p:sldLayoutId id="2147483703" r:id="rId19"/>
    <p:sldLayoutId id="2147483683" r:id="rId20"/>
    <p:sldLayoutId id="2147483685" r:id="rId21"/>
    <p:sldLayoutId id="2147483686" r:id="rId22"/>
    <p:sldLayoutId id="2147483681" r:id="rId23"/>
    <p:sldLayoutId id="2147483687" r:id="rId24"/>
    <p:sldLayoutId id="2147483688" r:id="rId25"/>
    <p:sldLayoutId id="2147483689" r:id="rId26"/>
    <p:sldLayoutId id="2147483690" r:id="rId27"/>
    <p:sldLayoutId id="2147483706" r:id="rId28"/>
    <p:sldLayoutId id="2147483691" r:id="rId29"/>
    <p:sldLayoutId id="2147483695" r:id="rId30"/>
    <p:sldLayoutId id="2147483697" r:id="rId31"/>
    <p:sldLayoutId id="2147483698" r:id="rId32"/>
    <p:sldLayoutId id="2147483699" r:id="rId33"/>
    <p:sldLayoutId id="2147483700" r:id="rId34"/>
    <p:sldLayoutId id="2147483701" r:id="rId35"/>
    <p:sldLayoutId id="2147483702" r:id="rId36"/>
    <p:sldLayoutId id="2147483704" r:id="rId37"/>
    <p:sldLayoutId id="2147483660" r:id="rId38"/>
    <p:sldLayoutId id="2147483661" r:id="rId39"/>
    <p:sldLayoutId id="2147483705" r:id="rId40"/>
    <p:sldLayoutId id="2147483692" r:id="rId41"/>
    <p:sldLayoutId id="214748369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3BBF-FD47-0A4B-BFC3-731969625674}"/>
              </a:ext>
            </a:extLst>
          </p:cNvPr>
          <p:cNvSpPr>
            <a:spLocks noGrp="1"/>
          </p:cNvSpPr>
          <p:nvPr>
            <p:ph type="ctrTitle"/>
          </p:nvPr>
        </p:nvSpPr>
        <p:spPr/>
        <p:txBody>
          <a:bodyPr/>
          <a:lstStyle/>
          <a:p>
            <a:r>
              <a:rPr lang="en-US" dirty="0"/>
              <a:t>Showing Estimated Cost</a:t>
            </a:r>
          </a:p>
        </p:txBody>
      </p:sp>
      <p:sp>
        <p:nvSpPr>
          <p:cNvPr id="3" name="Subtitle 2">
            <a:extLst>
              <a:ext uri="{FF2B5EF4-FFF2-40B4-BE49-F238E27FC236}">
                <a16:creationId xmlns:a16="http://schemas.microsoft.com/office/drawing/2014/main" id="{649AA445-200C-654D-A3BB-C839EEEAA153}"/>
              </a:ext>
            </a:extLst>
          </p:cNvPr>
          <p:cNvSpPr>
            <a:spLocks noGrp="1"/>
          </p:cNvSpPr>
          <p:nvPr>
            <p:ph type="subTitle" idx="1"/>
          </p:nvPr>
        </p:nvSpPr>
        <p:spPr>
          <a:xfrm>
            <a:off x="3562350" y="3047965"/>
            <a:ext cx="7943850" cy="701731"/>
          </a:xfrm>
        </p:spPr>
        <p:txBody>
          <a:bodyPr/>
          <a:lstStyle/>
          <a:p>
            <a:r>
              <a:rPr lang="en-US" dirty="0"/>
              <a:t>How to validate your cost estimates for your account even without Master Account visibility.</a:t>
            </a:r>
          </a:p>
        </p:txBody>
      </p:sp>
      <p:sp>
        <p:nvSpPr>
          <p:cNvPr id="4" name="Text Placeholder 3">
            <a:extLst>
              <a:ext uri="{FF2B5EF4-FFF2-40B4-BE49-F238E27FC236}">
                <a16:creationId xmlns:a16="http://schemas.microsoft.com/office/drawing/2014/main" id="{B0090804-D1E7-E54D-B343-8E7770110E7F}"/>
              </a:ext>
            </a:extLst>
          </p:cNvPr>
          <p:cNvSpPr>
            <a:spLocks noGrp="1"/>
          </p:cNvSpPr>
          <p:nvPr>
            <p:ph type="body" idx="14"/>
          </p:nvPr>
        </p:nvSpPr>
        <p:spPr/>
        <p:txBody>
          <a:bodyPr/>
          <a:lstStyle/>
          <a:p>
            <a:r>
              <a:rPr lang="en-US" dirty="0"/>
              <a:t>Splunk</a:t>
            </a:r>
          </a:p>
        </p:txBody>
      </p:sp>
      <p:sp>
        <p:nvSpPr>
          <p:cNvPr id="5" name="Text Placeholder 4">
            <a:extLst>
              <a:ext uri="{FF2B5EF4-FFF2-40B4-BE49-F238E27FC236}">
                <a16:creationId xmlns:a16="http://schemas.microsoft.com/office/drawing/2014/main" id="{D3E7BFAB-4B55-9849-9470-7D740899DB99}"/>
              </a:ext>
            </a:extLst>
          </p:cNvPr>
          <p:cNvSpPr>
            <a:spLocks noGrp="1"/>
          </p:cNvSpPr>
          <p:nvPr>
            <p:ph type="body" idx="15"/>
          </p:nvPr>
        </p:nvSpPr>
        <p:spPr/>
        <p:txBody>
          <a:bodyPr/>
          <a:lstStyle/>
          <a:p>
            <a:r>
              <a:rPr lang="en-US" dirty="0"/>
              <a:t>May 2020</a:t>
            </a:r>
          </a:p>
        </p:txBody>
      </p:sp>
    </p:spTree>
    <p:extLst>
      <p:ext uri="{BB962C8B-B14F-4D97-AF65-F5344CB8AC3E}">
        <p14:creationId xmlns:p14="http://schemas.microsoft.com/office/powerpoint/2010/main" val="381918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“Billing” and select another view to the same data</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9471"/>
            <a:ext cx="12145556" cy="3759792"/>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16200000">
            <a:off x="720511" y="534390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29473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Follow up with Billing &gt; By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Billing &gt; By Service</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263721" y="4038527"/>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72993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Follow up with Billing &gt; By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top level check box for all services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924334" y="1884059"/>
            <a:ext cx="10389775"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760287" y="3368674"/>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83887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Create Alerts (optionally) </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Click on “Graphed metrics”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924334" y="2184208"/>
            <a:ext cx="10389775" cy="3170318"/>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2188393" y="3028308"/>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D86F9D3F-ECA0-7049-A92D-16A566207708}"/>
              </a:ext>
            </a:extLst>
          </p:cNvPr>
          <p:cNvSpPr/>
          <p:nvPr/>
        </p:nvSpPr>
        <p:spPr>
          <a:xfrm rot="2548118">
            <a:off x="8977300" y="390644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Click Here</a:t>
            </a:r>
          </a:p>
        </p:txBody>
      </p:sp>
    </p:spTree>
    <p:extLst>
      <p:ext uri="{BB962C8B-B14F-4D97-AF65-F5344CB8AC3E}">
        <p14:creationId xmlns:p14="http://schemas.microsoft.com/office/powerpoint/2010/main" val="156381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969932-6DB1-B44F-9E96-F6128D32A74D}"/>
              </a:ext>
            </a:extLst>
          </p:cNvPr>
          <p:cNvSpPr>
            <a:spLocks noGrp="1"/>
          </p:cNvSpPr>
          <p:nvPr>
            <p:ph type="body" sz="quarter" idx="17"/>
          </p:nvPr>
        </p:nvSpPr>
        <p:spPr/>
        <p:txBody>
          <a:bodyPr/>
          <a:lstStyle/>
          <a:p>
            <a:r>
              <a:rPr lang="en-US"/>
              <a:t>Thanks</a:t>
            </a:r>
            <a:endParaRPr lang="en-US" dirty="0"/>
          </a:p>
        </p:txBody>
      </p:sp>
    </p:spTree>
    <p:extLst>
      <p:ext uri="{BB962C8B-B14F-4D97-AF65-F5344CB8AC3E}">
        <p14:creationId xmlns:p14="http://schemas.microsoft.com/office/powerpoint/2010/main" val="120357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77CC9-9277-624E-945C-43B747FB23A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24CA28D-B9EA-344D-8669-41C769791C86}"/>
              </a:ext>
            </a:extLst>
          </p:cNvPr>
          <p:cNvSpPr>
            <a:spLocks noGrp="1"/>
          </p:cNvSpPr>
          <p:nvPr>
            <p:ph idx="1"/>
          </p:nvPr>
        </p:nvSpPr>
        <p:spPr/>
        <p:txBody>
          <a:bodyPr/>
          <a:lstStyle/>
          <a:p>
            <a:r>
              <a:rPr lang="en-US" dirty="0"/>
              <a:t>CloudWatch</a:t>
            </a:r>
          </a:p>
          <a:p>
            <a:r>
              <a:rPr lang="en-US" dirty="0"/>
              <a:t>Create Chart for Spend</a:t>
            </a:r>
          </a:p>
          <a:p>
            <a:r>
              <a:rPr lang="en-US" dirty="0"/>
              <a:t>Optionally create Alarms for Spend</a:t>
            </a:r>
          </a:p>
        </p:txBody>
      </p:sp>
      <p:sp>
        <p:nvSpPr>
          <p:cNvPr id="4" name="Text Placeholder 3">
            <a:extLst>
              <a:ext uri="{FF2B5EF4-FFF2-40B4-BE49-F238E27FC236}">
                <a16:creationId xmlns:a16="http://schemas.microsoft.com/office/drawing/2014/main" id="{9A96F91A-6FC1-EC4A-99B1-4640AC017C7D}"/>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92740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Log into AWS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Use OKTA Chicklet to log into AWS Account</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074512" y="2556389"/>
            <a:ext cx="4039927" cy="2708798"/>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a:off x="2112148" y="3429000"/>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87581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Change your Region to N. Virginia</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Make sure you are in N. Virginia (us-east-1)</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2712138" y="2694782"/>
            <a:ext cx="6764676" cy="2432013"/>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rot="16200000">
            <a:off x="7346024" y="3438101"/>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7444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Go to CloudWatch service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Find a service and find “CloudWatch”</a:t>
            </a:r>
          </a:p>
        </p:txBody>
      </p:sp>
      <p:pic>
        <p:nvPicPr>
          <p:cNvPr id="5" name="Picture 4" descr="A screenshot of a cell phone&#10;&#10;Description automatically generated">
            <a:extLst>
              <a:ext uri="{FF2B5EF4-FFF2-40B4-BE49-F238E27FC236}">
                <a16:creationId xmlns:a16="http://schemas.microsoft.com/office/drawing/2014/main" id="{B62C2293-369B-9147-84D1-6D106305C611}"/>
              </a:ext>
            </a:extLst>
          </p:cNvPr>
          <p:cNvPicPr>
            <a:picLocks noChangeAspect="1"/>
          </p:cNvPicPr>
          <p:nvPr/>
        </p:nvPicPr>
        <p:blipFill>
          <a:blip r:embed="rId2"/>
          <a:stretch>
            <a:fillRect/>
          </a:stretch>
        </p:blipFill>
        <p:spPr>
          <a:xfrm>
            <a:off x="2712138" y="2556389"/>
            <a:ext cx="6764676" cy="2708799"/>
          </a:xfrm>
          <a:prstGeom prst="rect">
            <a:avLst/>
          </a:prstGeom>
        </p:spPr>
      </p:pic>
      <p:sp>
        <p:nvSpPr>
          <p:cNvPr id="6" name="Right Arrow 5">
            <a:extLst>
              <a:ext uri="{FF2B5EF4-FFF2-40B4-BE49-F238E27FC236}">
                <a16:creationId xmlns:a16="http://schemas.microsoft.com/office/drawing/2014/main" id="{2745A725-5EC1-DA4E-B15D-1BA513F189BD}"/>
              </a:ext>
            </a:extLst>
          </p:cNvPr>
          <p:cNvSpPr/>
          <p:nvPr/>
        </p:nvSpPr>
        <p:spPr>
          <a:xfrm>
            <a:off x="1623318" y="4109662"/>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3900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Select Metrics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Use the Metrics</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5208998" y="2199437"/>
            <a:ext cx="1487433" cy="334672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a:off x="3246634" y="4017195"/>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12826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Filter for Billing Metrics</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Search for “billing”</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571946" y="3368675"/>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2506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Change the time to 3d</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4059"/>
            <a:ext cx="12145556" cy="3770616"/>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5113294" y="4038527"/>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1B199401-A628-374A-9451-CB80BB340ED5}"/>
              </a:ext>
            </a:extLst>
          </p:cNvPr>
          <p:cNvSpPr/>
          <p:nvPr/>
        </p:nvSpPr>
        <p:spPr>
          <a:xfrm rot="12815576">
            <a:off x="8306847" y="220925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41989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9B6E-159D-474B-94DE-9398F8739BFB}"/>
              </a:ext>
            </a:extLst>
          </p:cNvPr>
          <p:cNvSpPr>
            <a:spLocks noGrp="1"/>
          </p:cNvSpPr>
          <p:nvPr>
            <p:ph type="title"/>
          </p:nvPr>
        </p:nvSpPr>
        <p:spPr/>
        <p:txBody>
          <a:bodyPr/>
          <a:lstStyle/>
          <a:p>
            <a:r>
              <a:rPr lang="en-US" dirty="0"/>
              <a:t>Start with Billing &gt; Total Estimated Charge</a:t>
            </a:r>
          </a:p>
        </p:txBody>
      </p:sp>
      <p:sp>
        <p:nvSpPr>
          <p:cNvPr id="3" name="Text Placeholder 2">
            <a:extLst>
              <a:ext uri="{FF2B5EF4-FFF2-40B4-BE49-F238E27FC236}">
                <a16:creationId xmlns:a16="http://schemas.microsoft.com/office/drawing/2014/main" id="{7DA37A49-5D4A-B043-9D40-47A031F2CFA6}"/>
              </a:ext>
            </a:extLst>
          </p:cNvPr>
          <p:cNvSpPr>
            <a:spLocks noGrp="1"/>
          </p:cNvSpPr>
          <p:nvPr>
            <p:ph type="body" idx="13"/>
          </p:nvPr>
        </p:nvSpPr>
        <p:spPr/>
        <p:txBody>
          <a:bodyPr/>
          <a:lstStyle/>
          <a:p>
            <a:r>
              <a:rPr lang="en-US" dirty="0"/>
              <a:t>Set check box by “USD”</a:t>
            </a:r>
          </a:p>
        </p:txBody>
      </p:sp>
      <p:pic>
        <p:nvPicPr>
          <p:cNvPr id="5" name="Picture 4">
            <a:extLst>
              <a:ext uri="{FF2B5EF4-FFF2-40B4-BE49-F238E27FC236}">
                <a16:creationId xmlns:a16="http://schemas.microsoft.com/office/drawing/2014/main" id="{B62C2293-369B-9147-84D1-6D106305C611}"/>
              </a:ext>
            </a:extLst>
          </p:cNvPr>
          <p:cNvPicPr>
            <a:picLocks noChangeAspect="1"/>
          </p:cNvPicPr>
          <p:nvPr/>
        </p:nvPicPr>
        <p:blipFill>
          <a:blip r:embed="rId2"/>
          <a:srcRect/>
          <a:stretch/>
        </p:blipFill>
        <p:spPr>
          <a:xfrm>
            <a:off x="46444" y="1889471"/>
            <a:ext cx="12145556" cy="3759792"/>
          </a:xfrm>
          <a:prstGeom prst="rect">
            <a:avLst/>
          </a:prstGeom>
        </p:spPr>
      </p:pic>
      <p:sp>
        <p:nvSpPr>
          <p:cNvPr id="4" name="Right Arrow 3">
            <a:extLst>
              <a:ext uri="{FF2B5EF4-FFF2-40B4-BE49-F238E27FC236}">
                <a16:creationId xmlns:a16="http://schemas.microsoft.com/office/drawing/2014/main" id="{52305459-C568-0544-A7ED-64D95A6A331C}"/>
              </a:ext>
            </a:extLst>
          </p:cNvPr>
          <p:cNvSpPr/>
          <p:nvPr/>
        </p:nvSpPr>
        <p:spPr>
          <a:xfrm rot="7789019">
            <a:off x="1319" y="4038526"/>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6" name="Right Arrow 5">
            <a:extLst>
              <a:ext uri="{FF2B5EF4-FFF2-40B4-BE49-F238E27FC236}">
                <a16:creationId xmlns:a16="http://schemas.microsoft.com/office/drawing/2014/main" id="{1B199401-A628-374A-9451-CB80BB340ED5}"/>
              </a:ext>
            </a:extLst>
          </p:cNvPr>
          <p:cNvSpPr/>
          <p:nvPr/>
        </p:nvSpPr>
        <p:spPr>
          <a:xfrm rot="12815576">
            <a:off x="7936977" y="2856529"/>
            <a:ext cx="1962364" cy="801384"/>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1131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2" id="{34EB2DC4-3BC6-1E4C-A4F7-0AF1177C8A3D}" vid="{6F35148D-CAF6-1A4E-9D37-1C418E54E031}"/>
    </a:ext>
  </a:extLst>
</a:theme>
</file>

<file path=ppt/theme/theme2.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Theme</Template>
  <TotalTime>35</TotalTime>
  <Words>175</Words>
  <Application>Microsoft Macintosh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Arial</vt:lpstr>
      <vt:lpstr>Splunk Theme</vt:lpstr>
      <vt:lpstr>Showing Estimated Cost</vt:lpstr>
      <vt:lpstr>Agenda</vt:lpstr>
      <vt:lpstr>Log into AWS</vt:lpstr>
      <vt:lpstr>Change your Region to N. Virginia</vt:lpstr>
      <vt:lpstr>Go to CloudWatch service</vt:lpstr>
      <vt:lpstr>Select Metrics</vt:lpstr>
      <vt:lpstr>Filter for Billing Metrics</vt:lpstr>
      <vt:lpstr>Start with Billing &gt; Total Estimated Charge</vt:lpstr>
      <vt:lpstr>Start with Billing &gt; Total Estimated Charge</vt:lpstr>
      <vt:lpstr>Start with Billing &gt; Total Estimated Charge</vt:lpstr>
      <vt:lpstr>Follow up with Billing &gt; By Service</vt:lpstr>
      <vt:lpstr>Follow up with Billing &gt; By Service</vt:lpstr>
      <vt:lpstr>Create Alerts (optionally)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Showing Estimated Cost</dc:title>
  <dc:creator>Kam Amir</dc:creator>
  <cp:lastModifiedBy>Kam Amir</cp:lastModifiedBy>
  <cp:revision>7</cp:revision>
  <dcterms:created xsi:type="dcterms:W3CDTF">2020-05-05T18:57:46Z</dcterms:created>
  <dcterms:modified xsi:type="dcterms:W3CDTF">2020-05-18T21:03:20Z</dcterms:modified>
</cp:coreProperties>
</file>